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3"/>
  </p:handoutMasterIdLst>
  <p:sldIdLst>
    <p:sldId id="257" r:id="rId2"/>
    <p:sldId id="305" r:id="rId3"/>
    <p:sldId id="310" r:id="rId4"/>
    <p:sldId id="311" r:id="rId5"/>
    <p:sldId id="309" r:id="rId6"/>
    <p:sldId id="302" r:id="rId7"/>
    <p:sldId id="290" r:id="rId8"/>
    <p:sldId id="301" r:id="rId9"/>
    <p:sldId id="296" r:id="rId10"/>
    <p:sldId id="297" r:id="rId11"/>
    <p:sldId id="292" r:id="rId12"/>
    <p:sldId id="335" r:id="rId13"/>
    <p:sldId id="308" r:id="rId14"/>
    <p:sldId id="304" r:id="rId15"/>
    <p:sldId id="306" r:id="rId16"/>
    <p:sldId id="307" r:id="rId17"/>
    <p:sldId id="319" r:id="rId18"/>
    <p:sldId id="312" r:id="rId19"/>
    <p:sldId id="313" r:id="rId20"/>
    <p:sldId id="314" r:id="rId21"/>
    <p:sldId id="317" r:id="rId22"/>
    <p:sldId id="315" r:id="rId23"/>
    <p:sldId id="318" r:id="rId24"/>
    <p:sldId id="316" r:id="rId25"/>
    <p:sldId id="289" r:id="rId26"/>
    <p:sldId id="260" r:id="rId27"/>
    <p:sldId id="329" r:id="rId28"/>
    <p:sldId id="300" r:id="rId29"/>
    <p:sldId id="325" r:id="rId30"/>
    <p:sldId id="322" r:id="rId31"/>
    <p:sldId id="323" r:id="rId32"/>
    <p:sldId id="324" r:id="rId33"/>
    <p:sldId id="284" r:id="rId34"/>
    <p:sldId id="285" r:id="rId35"/>
    <p:sldId id="286" r:id="rId36"/>
    <p:sldId id="321" r:id="rId37"/>
    <p:sldId id="334" r:id="rId38"/>
    <p:sldId id="326" r:id="rId39"/>
    <p:sldId id="327" r:id="rId40"/>
    <p:sldId id="328" r:id="rId41"/>
    <p:sldId id="331" r:id="rId42"/>
  </p:sldIdLst>
  <p:sldSz cx="9144000" cy="6858000" type="screen4x3"/>
  <p:notesSz cx="6858000" cy="99456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660"/>
  </p:normalViewPr>
  <p:slideViewPr>
    <p:cSldViewPr>
      <p:cViewPr varScale="1">
        <p:scale>
          <a:sx n="103" d="100"/>
          <a:sy n="103" d="100"/>
        </p:scale>
        <p:origin x="-19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4D8D65E-2F42-4935-88E1-1CA0D00830C6}" type="datetimeFigureOut">
              <a:rPr lang="en-US"/>
              <a:pPr>
                <a:defRPr/>
              </a:pPr>
              <a:t>10/18/2012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53DDA10-070D-46A1-AB2C-319C26F80A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80F016-3BEC-4370-A923-3AAE47195C92}" type="datetimeFigureOut">
              <a:rPr lang="en-US"/>
              <a:pPr>
                <a:defRPr/>
              </a:pPr>
              <a:t>10/18/2012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2F214E-63A6-4B59-A4F9-92F873E547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9822F-0E3E-4B13-BFD7-E89DA09BE44F}" type="datetimeFigureOut">
              <a:rPr lang="en-US"/>
              <a:pPr>
                <a:defRPr/>
              </a:pPr>
              <a:t>10/18/2012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F1B82-52C0-4A77-A1D4-EC89DD57A9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BB48E-104E-4F94-988D-4149C49CBAC3}" type="datetimeFigureOut">
              <a:rPr lang="en-US"/>
              <a:pPr>
                <a:defRPr/>
              </a:pPr>
              <a:t>10/18/2012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61C12-7BAF-48C0-BB95-9029C614B4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39CC5C-AFAB-4519-A627-0BEB085B2E68}" type="datetimeFigureOut">
              <a:rPr lang="en-US"/>
              <a:pPr>
                <a:defRPr/>
              </a:pPr>
              <a:t>10/18/2012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D44EFC-8E2B-438D-AC52-87A54B90AC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63012-953C-447F-A50D-873F7F58097F}" type="datetimeFigureOut">
              <a:rPr lang="en-US"/>
              <a:pPr>
                <a:defRPr/>
              </a:pPr>
              <a:t>10/18/2012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59B80-4ECF-407A-9371-D52BB8D410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89BD9-4711-4D79-8423-DA797ECD5934}" type="datetimeFigureOut">
              <a:rPr lang="en-US"/>
              <a:pPr>
                <a:defRPr/>
              </a:pPr>
              <a:t>10/18/2012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3ADD5-9BF5-4615-A96D-1BA50BE5E81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7C97A-B084-46F5-A809-166144A5FB57}" type="datetimeFigureOut">
              <a:rPr lang="en-US"/>
              <a:pPr>
                <a:defRPr/>
              </a:pPr>
              <a:t>10/18/2012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87CE01-2D1A-4BBC-B47C-3AD71E9F58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9A3EA-5412-490D-A280-A48A0A099B38}" type="datetimeFigureOut">
              <a:rPr lang="en-US"/>
              <a:pPr>
                <a:defRPr/>
              </a:pPr>
              <a:t>10/18/2012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5FB77-E2E2-4B0F-9E01-E4E6273F006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26AA8-8922-4D3A-A9C4-0E02D2CD96BB}" type="datetimeFigureOut">
              <a:rPr lang="en-US"/>
              <a:pPr>
                <a:defRPr/>
              </a:pPr>
              <a:t>10/18/2012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82F984-7D96-41AA-92F8-2729E5156D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58568-A970-4D25-A68F-109B5AD12D33}" type="datetimeFigureOut">
              <a:rPr lang="en-US"/>
              <a:pPr>
                <a:defRPr/>
              </a:pPr>
              <a:t>10/18/2012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32714-3245-4ED3-BA9F-7E4EFB5EDA5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F4CEF2-912F-403A-81EF-8036C6BF5385}" type="datetimeFigureOut">
              <a:rPr lang="en-US"/>
              <a:pPr>
                <a:defRPr/>
              </a:pPr>
              <a:t>10/18/2012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91CF8-1E25-4A63-9871-B2580216BD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71F968D-9717-4AA9-B9A1-3D88EBAFE92B}" type="datetimeFigureOut">
              <a:rPr lang="en-US"/>
              <a:pPr>
                <a:defRPr/>
              </a:pPr>
              <a:t>10/18/2012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88ED05-20B9-4340-AB43-C30A5C5059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Photos\amroth5apr05\5april2005 070.jpg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4600" y="779463"/>
            <a:ext cx="681355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857500" y="5000625"/>
            <a:ext cx="3284538" cy="6461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+mn-lt"/>
                <a:cs typeface="+mn-cs"/>
              </a:rPr>
              <a:t>Maggie Williams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71625" y="1071563"/>
            <a:ext cx="6159500" cy="12001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+mn-lt"/>
                <a:cs typeface="+mn-cs"/>
              </a:rPr>
              <a:t>Particle size, shape and sorting: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dirty="0">
                <a:latin typeface="+mn-lt"/>
                <a:cs typeface="+mn-cs"/>
              </a:rPr>
              <a:t>what grains can tell 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L:\Photos\Northumbria2 08\Du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928688"/>
            <a:ext cx="7485063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Box 2"/>
          <p:cNvSpPr txBox="1">
            <a:spLocks noChangeArrowheads="1"/>
          </p:cNvSpPr>
          <p:nvPr/>
        </p:nvSpPr>
        <p:spPr bwMode="auto">
          <a:xfrm>
            <a:off x="714375" y="428625"/>
            <a:ext cx="155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Environment 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L:\Photos\Burton marshes Dec06\P10407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071563"/>
            <a:ext cx="657225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Box 2"/>
          <p:cNvSpPr txBox="1">
            <a:spLocks noChangeArrowheads="1"/>
          </p:cNvSpPr>
          <p:nvPr/>
        </p:nvSpPr>
        <p:spPr bwMode="auto">
          <a:xfrm>
            <a:off x="714375" y="428625"/>
            <a:ext cx="155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Environment 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1042988" y="436563"/>
            <a:ext cx="7200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latin typeface="Calibri" pitchFamily="34" charset="0"/>
              </a:rPr>
              <a:t>Sediment size frequency plots from different depositional environments</a:t>
            </a:r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323850" y="908050"/>
            <a:ext cx="817245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>
                <a:latin typeface="Calibri" pitchFamily="34" charset="0"/>
                <a:cs typeface="Calibri" pitchFamily="34" charset="0"/>
              </a:rPr>
              <a:t>When loose sediment collected from a sedimentary environment is washed and then sieved it is possible to  measure the grain sizes in the sediment accurately.</a:t>
            </a:r>
          </a:p>
          <a:p>
            <a:pPr marL="285750" indent="-285750">
              <a:buFont typeface="Arial" charset="0"/>
              <a:buChar char="•"/>
            </a:pPr>
            <a:r>
              <a:rPr lang="en-GB">
                <a:latin typeface="Calibri" pitchFamily="34" charset="0"/>
                <a:cs typeface="Calibri" pitchFamily="34" charset="0"/>
              </a:rPr>
              <a:t>The grain size distribution may then be plotted as a histogram or as a cumulative frequency curve.</a:t>
            </a:r>
          </a:p>
          <a:p>
            <a:pPr marL="285750" indent="-285750">
              <a:buFont typeface="Arial" charset="0"/>
              <a:buChar char="•"/>
            </a:pPr>
            <a:r>
              <a:rPr lang="en-GB">
                <a:latin typeface="Calibri" pitchFamily="34" charset="0"/>
                <a:cs typeface="Calibri" pitchFamily="34" charset="0"/>
              </a:rPr>
              <a:t>Sediments from different depositional environments give different sediment size frequency plots.</a:t>
            </a:r>
          </a:p>
        </p:txBody>
      </p:sp>
      <p:sp>
        <p:nvSpPr>
          <p:cNvPr id="13316" name="TextBox 8"/>
          <p:cNvSpPr txBox="1">
            <a:spLocks noChangeArrowheads="1"/>
          </p:cNvSpPr>
          <p:nvPr/>
        </p:nvSpPr>
        <p:spPr bwMode="auto">
          <a:xfrm>
            <a:off x="4645025" y="3295650"/>
            <a:ext cx="38528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  <a:cs typeface="Calibri" pitchFamily="34" charset="0"/>
              </a:rPr>
              <a:t>This shows the grain size distribution for a </a:t>
            </a:r>
            <a:r>
              <a:rPr lang="en-GB" b="1">
                <a:latin typeface="Calibri" pitchFamily="34" charset="0"/>
                <a:cs typeface="Calibri" pitchFamily="34" charset="0"/>
              </a:rPr>
              <a:t>river sand</a:t>
            </a:r>
            <a:r>
              <a:rPr lang="en-GB">
                <a:latin typeface="Calibri" pitchFamily="34" charset="0"/>
                <a:cs typeface="Calibri" pitchFamily="34" charset="0"/>
              </a:rPr>
              <a:t>. </a:t>
            </a:r>
          </a:p>
          <a:p>
            <a:r>
              <a:rPr lang="en-GB">
                <a:latin typeface="Calibri" pitchFamily="34" charset="0"/>
                <a:cs typeface="Calibri" pitchFamily="34" charset="0"/>
              </a:rPr>
              <a:t>This sand is described as fairly well sorted.</a:t>
            </a:r>
          </a:p>
        </p:txBody>
      </p:sp>
      <p:pic>
        <p:nvPicPr>
          <p:cNvPr id="13317" name="Picture 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3284538"/>
            <a:ext cx="343535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1143000" y="2357438"/>
            <a:ext cx="72151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latin typeface="Calibri" pitchFamily="34" charset="0"/>
              </a:rPr>
              <a:t>What is sorting?</a:t>
            </a:r>
          </a:p>
          <a:p>
            <a:r>
              <a:rPr lang="en-GB">
                <a:latin typeface="Calibri" pitchFamily="34" charset="0"/>
              </a:rPr>
              <a:t>Very well-sorted sediments - grains all the same size</a:t>
            </a:r>
          </a:p>
          <a:p>
            <a:r>
              <a:rPr lang="en-GB">
                <a:latin typeface="Calibri" pitchFamily="34" charset="0"/>
              </a:rPr>
              <a:t> </a:t>
            </a:r>
          </a:p>
          <a:p>
            <a:r>
              <a:rPr lang="en-GB">
                <a:latin typeface="Calibri" pitchFamily="34" charset="0"/>
              </a:rPr>
              <a:t>Very poorly-sorted sediments - grains with a wide range of sizes</a:t>
            </a:r>
          </a:p>
        </p:txBody>
      </p:sp>
      <p:sp>
        <p:nvSpPr>
          <p:cNvPr id="14339" name="TextBox 2"/>
          <p:cNvSpPr txBox="1">
            <a:spLocks noChangeArrowheads="1"/>
          </p:cNvSpPr>
          <p:nvPr/>
        </p:nvSpPr>
        <p:spPr bwMode="auto">
          <a:xfrm>
            <a:off x="642938" y="4143375"/>
            <a:ext cx="7573962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alibri" pitchFamily="34" charset="0"/>
              </a:rPr>
              <a:t>What does sorting tell you?</a:t>
            </a:r>
          </a:p>
          <a:p>
            <a:r>
              <a:rPr lang="en-GB">
                <a:latin typeface="Calibri" pitchFamily="34" charset="0"/>
              </a:rPr>
              <a:t>Generally, sediment sorting improves along the sediment transport path.</a:t>
            </a:r>
          </a:p>
          <a:p>
            <a:endParaRPr lang="en-GB">
              <a:latin typeface="Calibri" pitchFamily="34" charset="0"/>
            </a:endParaRPr>
          </a:p>
          <a:p>
            <a:r>
              <a:rPr lang="en-GB">
                <a:latin typeface="Calibri" pitchFamily="34" charset="0"/>
              </a:rPr>
              <a:t>Poorly sorted sediments were usually deposited quickly (e.g. in storm beds </a:t>
            </a:r>
          </a:p>
          <a:p>
            <a:r>
              <a:rPr lang="en-GB">
                <a:latin typeface="Calibri" pitchFamily="34" charset="0"/>
              </a:rPr>
              <a:t>or from flows/mudflows. Better sorted sediments may have been reworked by </a:t>
            </a:r>
          </a:p>
          <a:p>
            <a:r>
              <a:rPr lang="en-GB">
                <a:latin typeface="Calibri" pitchFamily="34" charset="0"/>
              </a:rPr>
              <a:t>wind or water. (e.g. Sand deposits on beaches, in shallow seas or in deserts)</a:t>
            </a:r>
          </a:p>
        </p:txBody>
      </p:sp>
      <p:pic>
        <p:nvPicPr>
          <p:cNvPr id="14340" name="Picture 3" descr="Sorting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25" y="1000125"/>
            <a:ext cx="4924425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3786188" y="500063"/>
            <a:ext cx="1420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alibri" pitchFamily="34" charset="0"/>
              </a:rPr>
              <a:t>Grain sorting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:\Photos\amroth5apr05\5april2005 0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285875"/>
            <a:ext cx="6548438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2500313" y="714375"/>
            <a:ext cx="4191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>
                <a:latin typeface="Calibri" pitchFamily="34" charset="0"/>
              </a:rPr>
              <a:t>Studying sedimentary rocks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428625" y="428625"/>
            <a:ext cx="8429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Mean grain size and sorting - more difficult to analyse in consolidated sedimentary rocks</a:t>
            </a:r>
          </a:p>
        </p:txBody>
      </p:sp>
      <p:pic>
        <p:nvPicPr>
          <p:cNvPr id="16387" name="Picture 2" descr="StratGpScal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63" y="857250"/>
            <a:ext cx="1765300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 descr="GSCardLeic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785813"/>
            <a:ext cx="539432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GSCard2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3571875"/>
            <a:ext cx="2928938" cy="207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5" descr="GSCard1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500" y="4286250"/>
            <a:ext cx="285750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GrainShap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63" y="928688"/>
            <a:ext cx="4370387" cy="195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3929063" y="571500"/>
            <a:ext cx="1374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alibri" pitchFamily="34" charset="0"/>
              </a:rPr>
              <a:t>Grain shape </a:t>
            </a: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642938" y="3214688"/>
            <a:ext cx="7519987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alibri" pitchFamily="34" charset="0"/>
              </a:rPr>
              <a:t>What does high or low sphericity tell you?</a:t>
            </a:r>
          </a:p>
          <a:p>
            <a:r>
              <a:rPr lang="en-GB">
                <a:latin typeface="Calibri" pitchFamily="34" charset="0"/>
              </a:rPr>
              <a:t>Not much!  Sphericity of grains mainly depends on the physical properties of</a:t>
            </a:r>
          </a:p>
          <a:p>
            <a:r>
              <a:rPr lang="en-GB">
                <a:latin typeface="Calibri" pitchFamily="34" charset="0"/>
              </a:rPr>
              <a:t>the source material.  (Sphericity is little changed by transport)</a:t>
            </a:r>
          </a:p>
          <a:p>
            <a:endParaRPr lang="en-GB">
              <a:latin typeface="Calibri" pitchFamily="34" charset="0"/>
            </a:endParaRPr>
          </a:p>
          <a:p>
            <a:r>
              <a:rPr lang="en-GB" b="1">
                <a:latin typeface="Calibri" pitchFamily="34" charset="0"/>
              </a:rPr>
              <a:t>What does the degree of rounding tell you?</a:t>
            </a:r>
          </a:p>
          <a:p>
            <a:r>
              <a:rPr lang="en-GB">
                <a:latin typeface="Calibri" pitchFamily="34" charset="0"/>
              </a:rPr>
              <a:t>Generally – the more rounded the grains are the more they have been moved </a:t>
            </a:r>
          </a:p>
          <a:p>
            <a:r>
              <a:rPr lang="en-GB">
                <a:latin typeface="Calibri" pitchFamily="34" charset="0"/>
              </a:rPr>
              <a:t>around (i.e. the longer the length of time or distance they have moved).  </a:t>
            </a:r>
          </a:p>
          <a:p>
            <a:r>
              <a:rPr lang="en-GB">
                <a:latin typeface="Calibri" pitchFamily="34" charset="0"/>
              </a:rPr>
              <a:t>Angular grains cannot have travelled far.</a:t>
            </a:r>
          </a:p>
          <a:p>
            <a:endParaRPr lang="en-GB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57375" y="2071688"/>
            <a:ext cx="5076825" cy="923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+mn-lt"/>
                <a:cs typeface="+mn-cs"/>
              </a:rPr>
              <a:t>1. For each of the following four rocks: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en-GB" b="1" dirty="0">
                <a:latin typeface="+mn-lt"/>
                <a:cs typeface="+mn-cs"/>
              </a:rPr>
              <a:t>describe the grain size and sorting of the grains,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en-GB" b="1" dirty="0">
                <a:latin typeface="+mn-lt"/>
                <a:cs typeface="+mn-cs"/>
              </a:rPr>
              <a:t>name the rock.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DSCN28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1143000"/>
            <a:ext cx="5810250" cy="435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2"/>
          <p:cNvSpPr txBox="1">
            <a:spLocks noChangeArrowheads="1"/>
          </p:cNvSpPr>
          <p:nvPr/>
        </p:nvSpPr>
        <p:spPr bwMode="auto">
          <a:xfrm>
            <a:off x="1785938" y="785813"/>
            <a:ext cx="833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alibri" pitchFamily="34" charset="0"/>
              </a:rPr>
              <a:t>Rock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DSCN282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75" y="928688"/>
            <a:ext cx="40005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Box 2"/>
          <p:cNvSpPr txBox="1">
            <a:spLocks noChangeArrowheads="1"/>
          </p:cNvSpPr>
          <p:nvPr/>
        </p:nvSpPr>
        <p:spPr bwMode="auto">
          <a:xfrm>
            <a:off x="1785938" y="500063"/>
            <a:ext cx="1652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alibri" pitchFamily="34" charset="0"/>
              </a:rPr>
              <a:t>Detail of rock 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WentworthScal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8813" y="1428750"/>
            <a:ext cx="4995862" cy="447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Box 2"/>
          <p:cNvSpPr txBox="1">
            <a:spLocks noChangeArrowheads="1"/>
          </p:cNvSpPr>
          <p:nvPr/>
        </p:nvSpPr>
        <p:spPr bwMode="auto">
          <a:xfrm>
            <a:off x="1643063" y="642938"/>
            <a:ext cx="5834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Most sediments contain particles that have a range of sizes, </a:t>
            </a:r>
          </a:p>
          <a:p>
            <a:r>
              <a:rPr lang="en-GB">
                <a:latin typeface="Calibri" pitchFamily="34" charset="0"/>
              </a:rPr>
              <a:t>so the mean or average grain size is used in description.</a:t>
            </a:r>
          </a:p>
        </p:txBody>
      </p:sp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785813" y="6000750"/>
            <a:ext cx="74247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Mean grain size of loose sediments is measured by size analysis using sieves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DSCN28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1214438"/>
            <a:ext cx="6572250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1276350" y="642938"/>
            <a:ext cx="823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b="1">
                <a:latin typeface="Calibri" pitchFamily="34" charset="0"/>
              </a:rPr>
              <a:t>Rock 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DSCN28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6400" y="1411288"/>
            <a:ext cx="353695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1785938" y="642938"/>
            <a:ext cx="1695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alibri" pitchFamily="34" charset="0"/>
              </a:rPr>
              <a:t>Detail of rock 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DSCN28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143000"/>
            <a:ext cx="6643688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1062038" y="571500"/>
            <a:ext cx="815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GB" b="1">
                <a:latin typeface="Calibri" pitchFamily="34" charset="0"/>
              </a:rPr>
              <a:t>Rock 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DSCN282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88" y="785813"/>
            <a:ext cx="4086225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500063" y="285750"/>
            <a:ext cx="1635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alibri" pitchFamily="34" charset="0"/>
              </a:rPr>
              <a:t>Detail of rock 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GREYWACKE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1357313"/>
            <a:ext cx="62103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2000250" y="642938"/>
            <a:ext cx="839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alibri" pitchFamily="34" charset="0"/>
              </a:rPr>
              <a:t>Rock 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Greywacke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75" y="1000125"/>
            <a:ext cx="70485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1285875" y="500063"/>
            <a:ext cx="165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alibri" pitchFamily="34" charset="0"/>
              </a:rPr>
              <a:t>Detail of rock 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43125" y="1500188"/>
            <a:ext cx="52863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+mn-lt"/>
                <a:cs typeface="+mn-cs"/>
              </a:rPr>
              <a:t>2. For each of the following sediments describe the 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en-GB" b="1" dirty="0">
                <a:latin typeface="+mn-lt"/>
                <a:cs typeface="+mn-cs"/>
              </a:rPr>
              <a:t>grain size,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en-GB" b="1" dirty="0">
                <a:latin typeface="+mn-lt"/>
                <a:cs typeface="+mn-cs"/>
              </a:rPr>
              <a:t>grain sorting,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en-GB" b="1" dirty="0">
                <a:latin typeface="+mn-lt"/>
                <a:cs typeface="+mn-cs"/>
              </a:rPr>
              <a:t>rounding of the grains.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86_Liby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928688"/>
            <a:ext cx="6643687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13_Skegnes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1000125"/>
            <a:ext cx="6858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2_Myrdalssanou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0" y="928688"/>
            <a:ext cx="6500813" cy="487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Box 1"/>
          <p:cNvSpPr txBox="1">
            <a:spLocks noChangeArrowheads="1"/>
          </p:cNvSpPr>
          <p:nvPr/>
        </p:nvSpPr>
        <p:spPr bwMode="auto">
          <a:xfrm>
            <a:off x="928688" y="1357313"/>
            <a:ext cx="6435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&gt;2mm      Coarse grain size      (Granules&lt;pebble&lt;cobbles&lt;boulders)</a:t>
            </a:r>
          </a:p>
        </p:txBody>
      </p:sp>
      <p:sp>
        <p:nvSpPr>
          <p:cNvPr id="4099" name="TextBox 2"/>
          <p:cNvSpPr txBox="1">
            <a:spLocks noChangeArrowheads="1"/>
          </p:cNvSpPr>
          <p:nvPr/>
        </p:nvSpPr>
        <p:spPr bwMode="auto">
          <a:xfrm>
            <a:off x="357188" y="2000250"/>
            <a:ext cx="8343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0.06 to 2mm       Medium grain size      Sand: very coarse-coarse-medium-fine-very fine)</a:t>
            </a:r>
          </a:p>
        </p:txBody>
      </p:sp>
      <p:sp>
        <p:nvSpPr>
          <p:cNvPr id="4100" name="TextBox 3"/>
          <p:cNvSpPr txBox="1">
            <a:spLocks noChangeArrowheads="1"/>
          </p:cNvSpPr>
          <p:nvPr/>
        </p:nvSpPr>
        <p:spPr bwMode="auto">
          <a:xfrm>
            <a:off x="642938" y="2714625"/>
            <a:ext cx="5514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&lt;0.06mm       Fine grain size    (Clay&lt;silt)     Difficult to see</a:t>
            </a:r>
          </a:p>
        </p:txBody>
      </p:sp>
      <p:sp>
        <p:nvSpPr>
          <p:cNvPr id="4101" name="TextBox 5"/>
          <p:cNvSpPr txBox="1">
            <a:spLocks noChangeArrowheads="1"/>
          </p:cNvSpPr>
          <p:nvPr/>
        </p:nvSpPr>
        <p:spPr bwMode="auto">
          <a:xfrm>
            <a:off x="642938" y="4214813"/>
            <a:ext cx="7929562" cy="6461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Calibri" pitchFamily="34" charset="0"/>
              </a:rPr>
              <a:t>Remember that for sediment sizes &gt; fine sand, the coarser the material</a:t>
            </a:r>
          </a:p>
          <a:p>
            <a:r>
              <a:rPr lang="en-GB">
                <a:latin typeface="Calibri" pitchFamily="34" charset="0"/>
              </a:rPr>
              <a:t>the greater the flow velocity needed to erode, transport &amp; deposit the grains</a:t>
            </a:r>
          </a:p>
        </p:txBody>
      </p:sp>
      <p:sp>
        <p:nvSpPr>
          <p:cNvPr id="4102" name="TextBox 6"/>
          <p:cNvSpPr txBox="1">
            <a:spLocks noChangeArrowheads="1"/>
          </p:cNvSpPr>
          <p:nvPr/>
        </p:nvSpPr>
        <p:spPr bwMode="auto">
          <a:xfrm>
            <a:off x="3857625" y="714375"/>
            <a:ext cx="1104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alibri" pitchFamily="34" charset="0"/>
              </a:rPr>
              <a:t>Grain size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53_Londonderr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88" y="714375"/>
            <a:ext cx="6953250" cy="521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2_Tow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63" y="571500"/>
            <a:ext cx="7000875" cy="525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Box 3"/>
          <p:cNvSpPr txBox="1">
            <a:spLocks noChangeArrowheads="1"/>
          </p:cNvSpPr>
          <p:nvPr/>
        </p:nvSpPr>
        <p:spPr bwMode="auto">
          <a:xfrm>
            <a:off x="6429375" y="5857875"/>
            <a:ext cx="1639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Sample 2, Towy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10_Flamborough Hea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571500"/>
            <a:ext cx="6834188" cy="512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1000125" y="5786438"/>
            <a:ext cx="30670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Sample 10, Flamborough Head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4563" y="1857375"/>
            <a:ext cx="528320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b="1" dirty="0">
                <a:latin typeface="+mn-lt"/>
                <a:cs typeface="+mn-cs"/>
              </a:rPr>
              <a:t>3. Which of the following sediment samples contains: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en-GB" b="1" dirty="0">
                <a:latin typeface="+mn-lt"/>
                <a:cs typeface="+mn-cs"/>
              </a:rPr>
              <a:t>only quartz grains,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en-GB" b="1" dirty="0">
                <a:latin typeface="+mn-lt"/>
                <a:cs typeface="+mn-cs"/>
              </a:rPr>
              <a:t>mostly rock fragments (</a:t>
            </a:r>
            <a:r>
              <a:rPr lang="en-GB" b="1" dirty="0" err="1">
                <a:latin typeface="+mn-lt"/>
                <a:cs typeface="+mn-cs"/>
              </a:rPr>
              <a:t>lithic</a:t>
            </a:r>
            <a:r>
              <a:rPr lang="en-GB" b="1" dirty="0">
                <a:latin typeface="+mn-lt"/>
                <a:cs typeface="+mn-cs"/>
              </a:rPr>
              <a:t> grains)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Tx/>
              <a:buAutoNum type="alphaLcParenR"/>
              <a:defRPr/>
            </a:pPr>
            <a:r>
              <a:rPr lang="en-GB" b="1">
                <a:latin typeface="+mn-lt"/>
                <a:cs typeface="+mn-cs"/>
              </a:rPr>
              <a:t>mostly skeletal </a:t>
            </a:r>
            <a:r>
              <a:rPr lang="en-GB" b="1" dirty="0">
                <a:latin typeface="+mn-lt"/>
                <a:cs typeface="+mn-cs"/>
              </a:rPr>
              <a:t>remains?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57_Newbiggin-by-the-se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500" y="1214438"/>
            <a:ext cx="55245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50_Bahama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1214438"/>
            <a:ext cx="6286500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86_Liby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38" y="928688"/>
            <a:ext cx="6643687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1"/>
          <p:cNvSpPr txBox="1">
            <a:spLocks noChangeArrowheads="1"/>
          </p:cNvSpPr>
          <p:nvPr/>
        </p:nvSpPr>
        <p:spPr bwMode="auto">
          <a:xfrm>
            <a:off x="1285875" y="1428750"/>
            <a:ext cx="7108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alibri" pitchFamily="34" charset="0"/>
              </a:rPr>
              <a:t>4.  For the following four slides answer the question given on each slide.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1_Vik,Islan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38" y="857250"/>
            <a:ext cx="5429250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Box 2"/>
          <p:cNvSpPr txBox="1">
            <a:spLocks noChangeArrowheads="1"/>
          </p:cNvSpPr>
          <p:nvPr/>
        </p:nvSpPr>
        <p:spPr bwMode="auto">
          <a:xfrm>
            <a:off x="1500188" y="5643563"/>
            <a:ext cx="609123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This sediment was collected from the beach at Vik, Island.  </a:t>
            </a:r>
          </a:p>
          <a:p>
            <a:r>
              <a:rPr lang="en-GB">
                <a:latin typeface="Calibri" pitchFamily="34" charset="0"/>
              </a:rPr>
              <a:t>What evidence does it show that has been reworked by water?</a:t>
            </a:r>
          </a:p>
        </p:txBody>
      </p:sp>
      <p:sp>
        <p:nvSpPr>
          <p:cNvPr id="39940" name="TextBox 3"/>
          <p:cNvSpPr txBox="1">
            <a:spLocks noChangeArrowheads="1"/>
          </p:cNvSpPr>
          <p:nvPr/>
        </p:nvSpPr>
        <p:spPr bwMode="auto">
          <a:xfrm>
            <a:off x="6072188" y="5000625"/>
            <a:ext cx="10461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Sample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7_Shropshir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285750"/>
            <a:ext cx="6143625" cy="460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3"/>
          <p:cNvSpPr txBox="1">
            <a:spLocks noChangeArrowheads="1"/>
          </p:cNvSpPr>
          <p:nvPr/>
        </p:nvSpPr>
        <p:spPr bwMode="auto">
          <a:xfrm>
            <a:off x="857250" y="5214938"/>
            <a:ext cx="73517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This sediment was collected on the banks of the River Severn in Shropshire.  </a:t>
            </a:r>
          </a:p>
          <a:p>
            <a:r>
              <a:rPr lang="en-GB">
                <a:latin typeface="Calibri" pitchFamily="34" charset="0"/>
              </a:rPr>
              <a:t>What evidence does it show that it was not transported a long distance?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BedformPhaseDiagram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63" y="571500"/>
            <a:ext cx="4362450" cy="574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21_Little Paxt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428625"/>
            <a:ext cx="3929063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Box 5"/>
          <p:cNvSpPr txBox="1">
            <a:spLocks noChangeArrowheads="1"/>
          </p:cNvSpPr>
          <p:nvPr/>
        </p:nvSpPr>
        <p:spPr bwMode="auto">
          <a:xfrm>
            <a:off x="4714875" y="2500313"/>
            <a:ext cx="39163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Which of these two sediment samples</a:t>
            </a:r>
          </a:p>
          <a:p>
            <a:r>
              <a:rPr lang="en-GB">
                <a:latin typeface="Calibri" pitchFamily="34" charset="0"/>
              </a:rPr>
              <a:t>shows evidence that it was probably</a:t>
            </a:r>
          </a:p>
          <a:p>
            <a:r>
              <a:rPr lang="en-GB">
                <a:latin typeface="Calibri" pitchFamily="34" charset="0"/>
              </a:rPr>
              <a:t>deposited as a glacial outwash deposit?</a:t>
            </a:r>
          </a:p>
          <a:p>
            <a:r>
              <a:rPr lang="en-GB">
                <a:latin typeface="Calibri" pitchFamily="34" charset="0"/>
              </a:rPr>
              <a:t>Give reasons for your answer.</a:t>
            </a:r>
          </a:p>
        </p:txBody>
      </p:sp>
      <p:pic>
        <p:nvPicPr>
          <p:cNvPr id="41988" name="Picture 6" descr="17_Barry Islan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3643313"/>
            <a:ext cx="3857625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28_Formb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3500438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Box 4"/>
          <p:cNvSpPr txBox="1">
            <a:spLocks noChangeArrowheads="1"/>
          </p:cNvSpPr>
          <p:nvPr/>
        </p:nvSpPr>
        <p:spPr bwMode="auto">
          <a:xfrm>
            <a:off x="4929188" y="2286000"/>
            <a:ext cx="3981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Which of these two sediment</a:t>
            </a:r>
          </a:p>
          <a:p>
            <a:r>
              <a:rPr lang="en-GB">
                <a:latin typeface="Calibri" pitchFamily="34" charset="0"/>
              </a:rPr>
              <a:t>samples was most likely to have been</a:t>
            </a:r>
          </a:p>
          <a:p>
            <a:r>
              <a:rPr lang="en-GB">
                <a:latin typeface="Calibri" pitchFamily="34" charset="0"/>
              </a:rPr>
              <a:t>deposited as a wind-blown beach sand? </a:t>
            </a:r>
          </a:p>
          <a:p>
            <a:r>
              <a:rPr lang="en-GB">
                <a:latin typeface="Calibri" pitchFamily="34" charset="0"/>
              </a:rPr>
              <a:t>Give a reason for your answer.</a:t>
            </a:r>
          </a:p>
        </p:txBody>
      </p:sp>
      <p:pic>
        <p:nvPicPr>
          <p:cNvPr id="43012" name="Picture 5" descr="7_Broad Have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100" y="214313"/>
            <a:ext cx="4071938" cy="305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3" name="TextBox 6"/>
          <p:cNvSpPr txBox="1">
            <a:spLocks noChangeArrowheads="1"/>
          </p:cNvSpPr>
          <p:nvPr/>
        </p:nvSpPr>
        <p:spPr bwMode="auto">
          <a:xfrm>
            <a:off x="2928938" y="3000375"/>
            <a:ext cx="15779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>
                <a:latin typeface="Calibri" pitchFamily="34" charset="0"/>
              </a:rPr>
              <a:t>Sample 7, Broadhaven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2"/>
          <p:cNvSpPr txBox="1">
            <a:spLocks noChangeArrowheads="1"/>
          </p:cNvSpPr>
          <p:nvPr/>
        </p:nvSpPr>
        <p:spPr bwMode="auto">
          <a:xfrm>
            <a:off x="785813" y="1428750"/>
            <a:ext cx="7553325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alibri" pitchFamily="34" charset="0"/>
              </a:rPr>
              <a:t>What does this tell you?</a:t>
            </a:r>
          </a:p>
          <a:p>
            <a:r>
              <a:rPr lang="en-GB">
                <a:latin typeface="Calibri" pitchFamily="34" charset="0"/>
              </a:rPr>
              <a:t>If grains are the </a:t>
            </a:r>
            <a:r>
              <a:rPr lang="en-GB" b="1">
                <a:latin typeface="Calibri" pitchFamily="34" charset="0"/>
              </a:rPr>
              <a:t>same size </a:t>
            </a:r>
            <a:r>
              <a:rPr lang="en-GB">
                <a:latin typeface="Calibri" pitchFamily="34" charset="0"/>
              </a:rPr>
              <a:t>this tells you that the sediment was sorted out </a:t>
            </a:r>
          </a:p>
          <a:p>
            <a:r>
              <a:rPr lang="en-GB">
                <a:latin typeface="Calibri" pitchFamily="34" charset="0"/>
              </a:rPr>
              <a:t>during longer transportation (perhaps moved a long distance by a river or for a</a:t>
            </a:r>
          </a:p>
          <a:p>
            <a:r>
              <a:rPr lang="en-GB">
                <a:latin typeface="Calibri" pitchFamily="34" charset="0"/>
              </a:rPr>
              <a:t>long time by the sea.</a:t>
            </a:r>
          </a:p>
          <a:p>
            <a:endParaRPr lang="en-GB">
              <a:latin typeface="Calibri" pitchFamily="34" charset="0"/>
            </a:endParaRPr>
          </a:p>
          <a:p>
            <a:r>
              <a:rPr lang="en-GB">
                <a:latin typeface="Calibri" pitchFamily="34" charset="0"/>
              </a:rPr>
              <a:t>If grains are of </a:t>
            </a:r>
            <a:r>
              <a:rPr lang="en-GB" b="1">
                <a:latin typeface="Calibri" pitchFamily="34" charset="0"/>
              </a:rPr>
              <a:t>different sizes </a:t>
            </a:r>
            <a:r>
              <a:rPr lang="en-GB">
                <a:latin typeface="Calibri" pitchFamily="34" charset="0"/>
              </a:rPr>
              <a:t>the sediment was probably deposited close to its</a:t>
            </a:r>
          </a:p>
          <a:p>
            <a:r>
              <a:rPr lang="en-GB">
                <a:latin typeface="Calibri" pitchFamily="34" charset="0"/>
              </a:rPr>
              <a:t>source or deposited quickly (e.g. by a flood or from meltwater).</a:t>
            </a:r>
          </a:p>
        </p:txBody>
      </p:sp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2214563" y="642938"/>
            <a:ext cx="4094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b="1">
                <a:latin typeface="Calibri" pitchFamily="34" charset="0"/>
              </a:rPr>
              <a:t>Are the grains the same size of different?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:\Photos\amroth5apr05\5april2005 070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215438" cy="6911579"/>
          </a:xfrm>
          <a:prstGeom prst="rect">
            <a:avLst/>
          </a:prstGeom>
          <a:noFill/>
        </p:spPr>
      </p:pic>
      <p:sp>
        <p:nvSpPr>
          <p:cNvPr id="7171" name="TextBox 4"/>
          <p:cNvSpPr txBox="1">
            <a:spLocks noChangeArrowheads="1"/>
          </p:cNvSpPr>
          <p:nvPr/>
        </p:nvSpPr>
        <p:spPr bwMode="auto">
          <a:xfrm>
            <a:off x="2143125" y="1928813"/>
            <a:ext cx="5338763" cy="646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3600">
                <a:latin typeface="Calibri" pitchFamily="34" charset="0"/>
              </a:rPr>
              <a:t>Depositional environments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L:\Photos\amroth5apr05\5april2005 103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857250"/>
            <a:ext cx="3857625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2" descr="L:\Photos\Hilbre 31st May06\P10905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0" y="857250"/>
            <a:ext cx="375285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Box 3"/>
          <p:cNvSpPr txBox="1">
            <a:spLocks noChangeArrowheads="1"/>
          </p:cNvSpPr>
          <p:nvPr/>
        </p:nvSpPr>
        <p:spPr bwMode="auto">
          <a:xfrm>
            <a:off x="714375" y="428625"/>
            <a:ext cx="155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Environment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L:\Photos\IcelandForGary\Soltheim Glaci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857250"/>
            <a:ext cx="4008437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L:\Photos\Devon Sept06\P11305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5" y="857250"/>
            <a:ext cx="3643313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714375" y="428625"/>
            <a:ext cx="155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Environment 2</a:t>
            </a:r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>
            <a:off x="5072063" y="428625"/>
            <a:ext cx="155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Environment 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L:\Photos\Capel Curig 27th Jun 06\P11002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25" y="785813"/>
            <a:ext cx="7143750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714375" y="428625"/>
            <a:ext cx="1558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Calibri" pitchFamily="34" charset="0"/>
              </a:rPr>
              <a:t>Environment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702</Words>
  <Application>Microsoft Office PowerPoint</Application>
  <PresentationFormat>On-screen Show (4:3)</PresentationFormat>
  <Paragraphs>91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hiatus</dc:creator>
  <cp:lastModifiedBy>Sarah Day</cp:lastModifiedBy>
  <cp:revision>53</cp:revision>
  <cp:lastPrinted>2012-10-11T18:32:26Z</cp:lastPrinted>
  <dcterms:created xsi:type="dcterms:W3CDTF">2010-06-06T21:28:43Z</dcterms:created>
  <dcterms:modified xsi:type="dcterms:W3CDTF">2012-10-18T09:38:35Z</dcterms:modified>
</cp:coreProperties>
</file>